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Proxima Nova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b7c0c93f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b7c0c93f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b7c0c93f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b7c0c93f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b7c0c93f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b7c0c93f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b7c0c93f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b7c0c93f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b7c0c93f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b7c0c93f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b7c0c93f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b7c0c93f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b7c0c93f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b7c0c93f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b7c0c93f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b7c0c93f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b7c0c93f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b7c0c93f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be61b3e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be61b3e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b7f542c7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b7f542c7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be61b3e39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be61b3e3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be61b3e39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be61b3e3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be61b3e39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be61b3e3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be61b3e39_1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ebe61b3e3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be61b3e39_1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be61b3e3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c277928c3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ec277928c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c277927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ec277927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c286f3ec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c286f3ec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c277928c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c277928c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c277928c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c277928c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b7c0c93f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b7c0c93f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c277928c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ec277928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c277928c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c277928c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c277928c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ec277928c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c277928c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ec277928c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c286f3e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c286f3e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716cef53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716cef53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b7c0c93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b7c0c93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b7c0c93f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b7c0c93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b7c0c93f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b7c0c93f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b7c0c93f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b7c0c93f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b7c0c93f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b7c0c93f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b7c0c93f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b7c0c93f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radient.ai/blog/scaling-rotational-embeddings-for-long-context-language-models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gif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markriedl/transformer-walkthrough/tree/main" TargetMode="External"/><Relationship Id="rId4" Type="http://schemas.openxmlformats.org/officeDocument/2006/relationships/hyperlink" Target="https://colab.research.google.com/drive/19CJlOS5lI29g-B3dziNn93Enez1yiHk2?usp=sharing#scrollTo=3gPbd4dw0J9k" TargetMode="External"/><Relationship Id="rId5" Type="http://schemas.openxmlformats.org/officeDocument/2006/relationships/hyperlink" Target="https://arxiv.org/abs/2303.18223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Building Llama3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TA: Jason, Tommy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RoPE detailed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729450" y="1549050"/>
            <a:ext cx="76887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Rotate an embedding based on its position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00" y="2652100"/>
            <a:ext cx="3757800" cy="2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304" y="2180076"/>
            <a:ext cx="4515702" cy="29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250" y="809675"/>
            <a:ext cx="5637751" cy="7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RoPE detailed</a:t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729450" y="1549050"/>
            <a:ext cx="7688700" cy="3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The rotation angle depends on the dimension depth and the position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Steps:</a:t>
            </a:r>
            <a:br>
              <a:rPr lang="zh-TW"/>
            </a:br>
            <a:r>
              <a:rPr lang="zh-TW"/>
              <a:t>1. project embedding X by Query/Value matrix (Wq, Wk)</a:t>
            </a:r>
            <a:br>
              <a:rPr lang="zh-TW"/>
            </a:br>
            <a:r>
              <a:rPr lang="zh-TW"/>
              <a:t>2. split Xq, Xk to 2-d embedding</a:t>
            </a:r>
            <a:br>
              <a:rPr lang="zh-TW"/>
            </a:br>
            <a:r>
              <a:rPr lang="zh-TW"/>
              <a:t>3. rotate 2-d embedding by mΘi </a:t>
            </a:r>
            <a:r>
              <a:rPr lang="zh-TW"/>
              <a:t>(b: rope theta)</a:t>
            </a:r>
            <a:br>
              <a:rPr lang="zh-TW"/>
            </a:br>
            <a:r>
              <a:rPr lang="zh-TW"/>
              <a:t> rotate slower in deeper dimension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465" y="0"/>
            <a:ext cx="6756536" cy="8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584" y="2571750"/>
            <a:ext cx="4418415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5181788" y="1097463"/>
            <a:ext cx="1167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2D rotation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1" name="Google Shape;171;p23"/>
          <p:cNvCxnSpPr>
            <a:stCxn id="170" idx="0"/>
            <a:endCxn id="168" idx="2"/>
          </p:cNvCxnSpPr>
          <p:nvPr/>
        </p:nvCxnSpPr>
        <p:spPr>
          <a:xfrm rot="-5400000">
            <a:off x="5660288" y="991413"/>
            <a:ext cx="211500" cy="600"/>
          </a:xfrm>
          <a:prstGeom prst="bentConnector3">
            <a:avLst>
              <a:gd fmla="val 49967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2" name="Google Shape;172;p23"/>
          <p:cNvSpPr txBox="1"/>
          <p:nvPr/>
        </p:nvSpPr>
        <p:spPr>
          <a:xfrm>
            <a:off x="6158688" y="1790500"/>
            <a:ext cx="1552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Multi-dimension rotation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3" name="Google Shape;173;p23"/>
          <p:cNvCxnSpPr>
            <a:stCxn id="172" idx="2"/>
            <a:endCxn id="169" idx="0"/>
          </p:cNvCxnSpPr>
          <p:nvPr/>
        </p:nvCxnSpPr>
        <p:spPr>
          <a:xfrm flipH="1" rot="-5400000">
            <a:off x="6812088" y="2448400"/>
            <a:ext cx="2460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50" y="3017800"/>
            <a:ext cx="4276800" cy="5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Rotation implementation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Matrix multiplication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Complex number multiplication:</a:t>
            </a:r>
            <a:br>
              <a:rPr lang="zh-TW"/>
            </a:br>
            <a:r>
              <a:rPr lang="zh-TW"/>
              <a:t>turn 2-d embedding and rotation matrix into complex </a:t>
            </a:r>
            <a:br>
              <a:rPr lang="zh-TW"/>
            </a:br>
            <a:r>
              <a:rPr lang="zh-TW"/>
              <a:t>numbers, multiplication of complex numbers equals to </a:t>
            </a:r>
            <a:br>
              <a:rPr lang="zh-TW"/>
            </a:br>
            <a:r>
              <a:rPr lang="zh-TW"/>
              <a:t>rotation operation.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3600"/>
            <a:ext cx="5277799" cy="17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800" y="3210413"/>
            <a:ext cx="3866200" cy="193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Extrapolation of RoPE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Reference: </a:t>
            </a: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https://gradient.ai/blog/scaling-rotational-embeddings-for-long-context-language-models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300" y="2087550"/>
            <a:ext cx="5937700" cy="30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Multi-head attention (brief recap)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729450" y="1549050"/>
            <a:ext cx="7688700" cy="3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50" y="2231750"/>
            <a:ext cx="5167701" cy="28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1516675" y="3385650"/>
            <a:ext cx="1678800" cy="16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063" y="43075"/>
            <a:ext cx="2270925" cy="25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6500" y="2612325"/>
            <a:ext cx="2397500" cy="253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457" y="1492525"/>
            <a:ext cx="3587089" cy="49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6"/>
          <p:cNvCxnSpPr/>
          <p:nvPr/>
        </p:nvCxnSpPr>
        <p:spPr>
          <a:xfrm flipH="1" rot="-5400000">
            <a:off x="4448400" y="2108450"/>
            <a:ext cx="24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02" name="Google Shape;202;p26"/>
          <p:cNvSpPr/>
          <p:nvPr/>
        </p:nvSpPr>
        <p:spPr>
          <a:xfrm>
            <a:off x="5296100" y="1437525"/>
            <a:ext cx="687600" cy="29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3" name="Google Shape;203;p26"/>
          <p:cNvCxnSpPr>
            <a:stCxn id="202" idx="0"/>
          </p:cNvCxnSpPr>
          <p:nvPr/>
        </p:nvCxnSpPr>
        <p:spPr>
          <a:xfrm rot="-5400000">
            <a:off x="6042650" y="648675"/>
            <a:ext cx="386100" cy="11916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Mask implementation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In practice, we mask the qk matrix before the softmax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25" y="1886676"/>
            <a:ext cx="2237900" cy="11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400" y="1886674"/>
            <a:ext cx="3935400" cy="234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max | Apple Developer Documentation"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8377" y="3091775"/>
            <a:ext cx="1430125" cy="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Grouped-query attention</a:t>
            </a:r>
            <a:endParaRPr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729450" y="1549050"/>
            <a:ext cx="76887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Efficiency and Accuracy tradoff</a:t>
            </a:r>
            <a:br>
              <a:rPr lang="zh-TW"/>
            </a:br>
            <a:r>
              <a:rPr lang="zh-TW"/>
              <a:t>Several query share the same key/value</a:t>
            </a:r>
            <a:br>
              <a:rPr lang="zh-TW"/>
            </a:br>
            <a:r>
              <a:rPr lang="zh-TW"/>
              <a:t>For Llama3, 32 heads are divided into 8 groups (4 heads per group)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626" y="2714623"/>
            <a:ext cx="5920376" cy="24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Other attention optimizations</a:t>
            </a:r>
            <a:endParaRPr/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729450" y="1549050"/>
            <a:ext cx="76887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KV cache: </a:t>
            </a:r>
            <a:br>
              <a:rPr lang="zh-TW"/>
            </a:br>
            <a:r>
              <a:rPr lang="zh-TW"/>
              <a:t>cache past keys and values of previous tokens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Flash attention: </a:t>
            </a:r>
            <a:br>
              <a:rPr lang="zh-TW"/>
            </a:br>
            <a:r>
              <a:rPr lang="zh-TW"/>
              <a:t>Hardware optimization - fragment </a:t>
            </a:r>
            <a:br>
              <a:rPr lang="zh-TW"/>
            </a:br>
            <a:r>
              <a:rPr lang="zh-TW"/>
              <a:t>attention computation into blocks to </a:t>
            </a:r>
            <a:br>
              <a:rPr lang="zh-TW"/>
            </a:br>
            <a:r>
              <a:rPr lang="zh-TW"/>
              <a:t>speed up memory IO.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Paged attention:</a:t>
            </a:r>
            <a:br>
              <a:rPr lang="zh-TW"/>
            </a:br>
            <a:r>
              <a:rPr lang="zh-TW"/>
              <a:t>memory-efficient kv caching</a:t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050" y="2284900"/>
            <a:ext cx="5081950" cy="28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00" y="499275"/>
            <a:ext cx="4134801" cy="16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Finally, generate the next token</a:t>
            </a:r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576000" y="1656000"/>
            <a:ext cx="8233800" cy="3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2021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1603375" y="1925950"/>
            <a:ext cx="1582500" cy="904500"/>
          </a:xfrm>
          <a:prstGeom prst="roundRect">
            <a:avLst>
              <a:gd fmla="val 16667" name="adj"/>
            </a:avLst>
          </a:prstGeom>
          <a:solidFill>
            <a:srgbClr val="ECE5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Decoder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3635125" y="1925950"/>
            <a:ext cx="1582500" cy="904500"/>
          </a:xfrm>
          <a:prstGeom prst="roundRect">
            <a:avLst>
              <a:gd fmla="val 16667" name="adj"/>
            </a:avLst>
          </a:prstGeom>
          <a:solidFill>
            <a:srgbClr val="ECE5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Linear Projection</a:t>
            </a:r>
            <a:br>
              <a:rPr lang="zh-TW">
                <a:latin typeface="Lato"/>
                <a:ea typeface="Lato"/>
                <a:cs typeface="Lato"/>
                <a:sym typeface="Lato"/>
              </a:rPr>
            </a:br>
            <a:r>
              <a:rPr lang="zh-TW">
                <a:latin typeface="Lato"/>
                <a:ea typeface="Lato"/>
                <a:cs typeface="Lato"/>
                <a:sym typeface="Lato"/>
              </a:rPr>
              <a:t>(LM head)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5666875" y="1925950"/>
            <a:ext cx="1582500" cy="904500"/>
          </a:xfrm>
          <a:prstGeom prst="roundRect">
            <a:avLst>
              <a:gd fmla="val 16667" name="adj"/>
            </a:avLst>
          </a:prstGeom>
          <a:solidFill>
            <a:srgbClr val="ECE5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Tokenizer decoding</a:t>
            </a:r>
            <a:br>
              <a:rPr lang="zh-TW">
                <a:latin typeface="Lato"/>
                <a:ea typeface="Lato"/>
                <a:cs typeface="Lato"/>
                <a:sym typeface="Lato"/>
              </a:rPr>
            </a:br>
            <a:r>
              <a:rPr lang="zh-TW" sz="1100">
                <a:latin typeface="Lato"/>
                <a:ea typeface="Lato"/>
                <a:cs typeface="Lato"/>
                <a:sym typeface="Lato"/>
              </a:rPr>
              <a:t>(mapping id to token)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2526550" y="2921400"/>
            <a:ext cx="1667400" cy="489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Lato"/>
                <a:ea typeface="Lato"/>
                <a:cs typeface="Lato"/>
                <a:sym typeface="Lato"/>
              </a:rPr>
              <a:t>final embedding</a:t>
            </a:r>
            <a:br>
              <a:rPr lang="zh-TW" sz="1200">
                <a:latin typeface="Lato"/>
                <a:ea typeface="Lato"/>
                <a:cs typeface="Lato"/>
                <a:sym typeface="Lato"/>
              </a:rPr>
            </a:br>
            <a:r>
              <a:rPr lang="zh-TW" sz="1200">
                <a:latin typeface="Lato"/>
                <a:ea typeface="Lato"/>
                <a:cs typeface="Lato"/>
                <a:sym typeface="Lato"/>
              </a:rPr>
              <a:t>(logits)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4647800" y="2921400"/>
            <a:ext cx="1667400" cy="489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Lato"/>
                <a:ea typeface="Lato"/>
                <a:cs typeface="Lato"/>
                <a:sym typeface="Lato"/>
              </a:rPr>
              <a:t>Vocab logits</a:t>
            </a:r>
            <a:br>
              <a:rPr lang="zh-TW" sz="1200">
                <a:latin typeface="Lato"/>
                <a:ea typeface="Lato"/>
                <a:cs typeface="Lato"/>
                <a:sym typeface="Lato"/>
              </a:rPr>
            </a:br>
            <a:r>
              <a:rPr lang="zh-TW" sz="1200">
                <a:latin typeface="Lato"/>
                <a:ea typeface="Lato"/>
                <a:cs typeface="Lato"/>
                <a:sym typeface="Lato"/>
              </a:rPr>
              <a:t>(128000-d)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6769050" y="2883700"/>
            <a:ext cx="1667400" cy="489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Lato"/>
                <a:ea typeface="Lato"/>
                <a:cs typeface="Lato"/>
                <a:sym typeface="Lato"/>
              </a:rPr>
              <a:t>Next token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1" name="Google Shape;241;p30"/>
          <p:cNvCxnSpPr>
            <a:stCxn id="235" idx="3"/>
            <a:endCxn id="236" idx="1"/>
          </p:cNvCxnSpPr>
          <p:nvPr/>
        </p:nvCxnSpPr>
        <p:spPr>
          <a:xfrm>
            <a:off x="3185875" y="2378200"/>
            <a:ext cx="44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0"/>
          <p:cNvCxnSpPr>
            <a:stCxn id="236" idx="3"/>
            <a:endCxn id="237" idx="1"/>
          </p:cNvCxnSpPr>
          <p:nvPr/>
        </p:nvCxnSpPr>
        <p:spPr>
          <a:xfrm>
            <a:off x="5217625" y="2378200"/>
            <a:ext cx="44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0"/>
          <p:cNvSpPr txBox="1"/>
          <p:nvPr/>
        </p:nvSpPr>
        <p:spPr>
          <a:xfrm>
            <a:off x="4189400" y="1299800"/>
            <a:ext cx="2584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a token based on an designed decoding algorithm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Lab time!</a:t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Github: https://github.com/Huan80805/MediaTek2024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LLM design variations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Architecture: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encoder-decoder: Flan-T5, BART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zh-TW">
                <a:solidFill>
                  <a:srgbClr val="0000FF"/>
                </a:solidFill>
              </a:rPr>
              <a:t>decoder-only</a:t>
            </a:r>
            <a:r>
              <a:rPr lang="zh-TW"/>
              <a:t>: GPT-series, Llama-series, PaLM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mixture of experts: Mixtral (build on decoder)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650" y="2200500"/>
            <a:ext cx="3970349" cy="29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205" y="2571750"/>
            <a:ext cx="250482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4350" y="2511450"/>
            <a:ext cx="1345675" cy="26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425975" y="296850"/>
            <a:ext cx="78126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Search: </a:t>
            </a: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colab   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 colab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Login your google account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Choose Github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87" y="1419100"/>
            <a:ext cx="7962025" cy="3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/>
          <p:nvPr/>
        </p:nvSpPr>
        <p:spPr>
          <a:xfrm>
            <a:off x="2007300" y="2926925"/>
            <a:ext cx="1179000" cy="45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589150" y="233375"/>
            <a:ext cx="77829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 the github url: https://github.com/Huan80805/MediaTek2024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不要點選“包括私人存放區”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choose “0717_student.ipynb”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975" y="1238700"/>
            <a:ext cx="4998301" cy="39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349225" y="123200"/>
            <a:ext cx="677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successful, you should see this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5050"/>
            <a:ext cx="8808289" cy="41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7" name="Google Shape;277;p35"/>
          <p:cNvSpPr txBox="1"/>
          <p:nvPr/>
        </p:nvSpPr>
        <p:spPr>
          <a:xfrm>
            <a:off x="409200" y="38425"/>
            <a:ext cx="63282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登入後確認執行按鈕是否出現，按play</a:t>
            </a: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選擇仍要執行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2553575" y="1897875"/>
            <a:ext cx="3600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25"/>
            <a:ext cx="8839203" cy="136474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/>
          <p:nvPr/>
        </p:nvSpPr>
        <p:spPr>
          <a:xfrm>
            <a:off x="223700" y="953900"/>
            <a:ext cx="548700" cy="80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77" y="2025197"/>
            <a:ext cx="5587074" cy="2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7" name="Google Shape;287;p36"/>
          <p:cNvSpPr txBox="1"/>
          <p:nvPr/>
        </p:nvSpPr>
        <p:spPr>
          <a:xfrm>
            <a:off x="229250" y="98400"/>
            <a:ext cx="5518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Setup 1: pip install 安裝相關套件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0275"/>
            <a:ext cx="8839200" cy="135043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229250" y="2112175"/>
            <a:ext cx="5518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Setup 2: 在notebook</a:t>
            </a: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上登入huggingface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50" y="2571750"/>
            <a:ext cx="4465464" cy="21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2085075" y="3845675"/>
            <a:ext cx="14403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229250" y="98400"/>
            <a:ext cx="83712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Setup 3: </a:t>
            </a: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下載模型</a:t>
            </a:r>
            <a:b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若申請Llama3 access失敗...</a:t>
            </a:r>
            <a:br>
              <a:rPr lang="zh-TW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請改用非官方的權重: “NousResearch/Meta-Llama-3-8B”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此備案不需要access token, 在下載模型時將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”meta-llama/Meta-Llama-3-8B”替換成”NousResearch/Meta-Llama-3-8B”即可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3200"/>
            <a:ext cx="8839200" cy="56998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/>
        </p:nvSpPr>
        <p:spPr>
          <a:xfrm>
            <a:off x="229250" y="2393200"/>
            <a:ext cx="37380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下載成功後確認資料夾內有Llama3權重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676" y="2054200"/>
            <a:ext cx="1592200" cy="3089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7"/>
          <p:cNvSpPr/>
          <p:nvPr/>
        </p:nvSpPr>
        <p:spPr>
          <a:xfrm>
            <a:off x="3555575" y="3754500"/>
            <a:ext cx="1440300" cy="125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 1 - implement self-attention</a:t>
            </a:r>
            <a:endParaRPr/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405225" y="1549050"/>
            <a:ext cx="46908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1-1: QK matrix multiplication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2070647"/>
            <a:ext cx="4690849" cy="2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520" y="2070650"/>
            <a:ext cx="3875476" cy="13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4453200" y="1549050"/>
            <a:ext cx="46908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1-2: create attention mask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 1 - implement self-attention</a:t>
            </a:r>
            <a:endParaRPr/>
          </a:p>
        </p:txBody>
      </p:sp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405225" y="1549050"/>
            <a:ext cx="46908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1-3: softmax to get probability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4453200" y="1549050"/>
            <a:ext cx="4690800" cy="27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1-4: compute attention output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70" y="2070645"/>
            <a:ext cx="4299100" cy="22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175" y="2070650"/>
            <a:ext cx="4226250" cy="1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Decoding algorithms</a:t>
            </a:r>
            <a:endParaRPr/>
          </a:p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LLM can predict the next token, but what we want is a whole sequence</a:t>
            </a:r>
            <a:br>
              <a:rPr lang="zh-TW"/>
            </a:br>
            <a:r>
              <a:rPr lang="zh-TW"/>
              <a:t>What decoding does is choose the suitable next token in each step and autoregressively do so, until reaching EOS</a:t>
            </a:r>
            <a:br>
              <a:rPr lang="zh-TW"/>
            </a:br>
            <a:br>
              <a:rPr lang="zh-TW"/>
            </a:br>
            <a:r>
              <a:rPr lang="zh-TW"/>
              <a:t>Common decoding strategies:</a:t>
            </a:r>
            <a:br>
              <a:rPr lang="zh-TW"/>
            </a:br>
            <a:r>
              <a:rPr lang="zh-TW"/>
              <a:t>1.  greedy decoding</a:t>
            </a:r>
            <a:br>
              <a:rPr lang="zh-TW"/>
            </a:br>
            <a:r>
              <a:rPr lang="zh-TW"/>
              <a:t>2.  beam search</a:t>
            </a:r>
            <a:br>
              <a:rPr lang="zh-TW"/>
            </a:br>
            <a:r>
              <a:rPr lang="zh-TW"/>
              <a:t>3. sampling</a:t>
            </a:r>
            <a:br>
              <a:rPr lang="zh-TW"/>
            </a:br>
            <a:r>
              <a:rPr lang="zh-TW"/>
              <a:t>     top-p sampling</a:t>
            </a:r>
            <a:br>
              <a:rPr lang="zh-TW"/>
            </a:br>
            <a:r>
              <a:rPr lang="zh-TW"/>
              <a:t>     top-k sampling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Greedy decoding</a:t>
            </a:r>
            <a:endParaRPr/>
          </a:p>
        </p:txBody>
      </p:sp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576000" y="1656000"/>
            <a:ext cx="3369300" cy="3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Pick the </a:t>
            </a:r>
            <a:r>
              <a:rPr b="1" lang="zh-TW">
                <a:solidFill>
                  <a:srgbClr val="0000FF"/>
                </a:solidFill>
              </a:rPr>
              <a:t>most probable token </a:t>
            </a:r>
            <a:r>
              <a:rPr lang="zh-TW"/>
              <a:t>in each step</a:t>
            </a:r>
            <a:br>
              <a:rPr lang="zh-TW"/>
            </a:br>
            <a:br>
              <a:rPr lang="zh-TW"/>
            </a:br>
            <a:r>
              <a:rPr lang="zh-TW"/>
              <a:t>feature：</a:t>
            </a:r>
            <a:br>
              <a:rPr lang="zh-TW"/>
            </a:br>
            <a:r>
              <a:rPr lang="zh-TW"/>
              <a:t>1. often repeat itself</a:t>
            </a:r>
            <a:br>
              <a:rPr lang="zh-TW"/>
            </a:br>
            <a:r>
              <a:rPr lang="zh-TW"/>
              <a:t>e.g. I am who I am who I am …</a:t>
            </a:r>
            <a:br>
              <a:rPr lang="zh-TW"/>
            </a:br>
            <a:r>
              <a:rPr lang="zh-TW"/>
              <a:t>2. some times miss the most probable “sequence”</a:t>
            </a:r>
            <a:br>
              <a:rPr lang="zh-TW"/>
            </a:br>
            <a:r>
              <a:rPr lang="zh-TW"/>
              <a:t>e.g. The dog has v.s. The nice woman</a:t>
            </a:r>
            <a:br>
              <a:rPr lang="zh-TW"/>
            </a:br>
            <a:endParaRPr/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386" y="900000"/>
            <a:ext cx="5143614" cy="42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Llama3 architecture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When autoregrssively generating the next token, decoder </a:t>
            </a:r>
            <a:br>
              <a:rPr lang="zh-TW"/>
            </a:br>
            <a:r>
              <a:rPr lang="zh-TW"/>
              <a:t>can only see preceding tokens.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Differences between Llama3 and traditional </a:t>
            </a:r>
            <a:r>
              <a:rPr lang="zh-TW"/>
              <a:t>decoder</a:t>
            </a:r>
            <a:r>
              <a:rPr lang="zh-TW"/>
              <a:t>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Rotary positional embedding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Grouped Query-attention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SwiGLU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zh-TW"/>
            </a:b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692" y="1013850"/>
            <a:ext cx="3575309" cy="41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045925"/>
            <a:ext cx="3904398" cy="20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Beam search </a:t>
            </a:r>
            <a:endParaRPr/>
          </a:p>
        </p:txBody>
      </p:sp>
      <p:sp>
        <p:nvSpPr>
          <p:cNvPr id="338" name="Google Shape;338;p42"/>
          <p:cNvSpPr txBox="1"/>
          <p:nvPr>
            <p:ph idx="1" type="body"/>
          </p:nvPr>
        </p:nvSpPr>
        <p:spPr>
          <a:xfrm>
            <a:off x="576000" y="1656000"/>
            <a:ext cx="3503700" cy="3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FF"/>
                </a:solidFill>
              </a:rPr>
              <a:t>Keep top-k candidates</a:t>
            </a:r>
            <a:r>
              <a:rPr lang="zh-TW"/>
              <a:t> (k is called beam size), choose the most probable sequence in the final step</a:t>
            </a:r>
            <a:br>
              <a:rPr lang="zh-TW"/>
            </a:br>
            <a:br>
              <a:rPr lang="zh-TW"/>
            </a:br>
            <a:r>
              <a:rPr lang="zh-TW"/>
              <a:t>feature：</a:t>
            </a:r>
            <a:br>
              <a:rPr lang="zh-TW"/>
            </a:br>
            <a:r>
              <a:rPr lang="zh-TW"/>
              <a:t>1. Still repeat itself, but better when compared with greedy decoding.</a:t>
            </a:r>
            <a:br>
              <a:rPr lang="zh-TW"/>
            </a:br>
            <a:r>
              <a:rPr lang="zh-TW"/>
              <a:t>2. Sometimes ”repetition penalty” is used to improve quality</a:t>
            </a:r>
            <a:endParaRPr/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300" y="1033600"/>
            <a:ext cx="4981700" cy="4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Sampling</a:t>
            </a:r>
            <a:endParaRPr/>
          </a:p>
        </p:txBody>
      </p:sp>
      <p:sp>
        <p:nvSpPr>
          <p:cNvPr id="345" name="Google Shape;345;p43"/>
          <p:cNvSpPr txBox="1"/>
          <p:nvPr>
            <p:ph idx="1" type="body"/>
          </p:nvPr>
        </p:nvSpPr>
        <p:spPr>
          <a:xfrm>
            <a:off x="565675" y="1335825"/>
            <a:ext cx="8233800" cy="3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Based on current token probability, pick the next toiken </a:t>
            </a:r>
            <a:r>
              <a:rPr b="1" lang="zh-TW">
                <a:solidFill>
                  <a:srgbClr val="0000FF"/>
                </a:solidFill>
              </a:rPr>
              <a:t>randomly</a:t>
            </a:r>
            <a:br>
              <a:rPr lang="zh-TW"/>
            </a:br>
            <a:br>
              <a:rPr lang="zh-TW"/>
            </a:br>
            <a:r>
              <a:rPr lang="zh-TW"/>
              <a:t>features:</a:t>
            </a:r>
            <a:br>
              <a:rPr lang="zh-TW"/>
            </a:br>
            <a:r>
              <a:rPr lang="zh-TW"/>
              <a:t>1. increase the generation diversity, particularly suitable for open-ended generation</a:t>
            </a:r>
            <a:br>
              <a:rPr lang="zh-TW"/>
            </a:br>
            <a:r>
              <a:rPr lang="zh-TW"/>
              <a:t>2. every token can be selected 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zh-TW"/>
              <a:t> may accidentally select weird token</a:t>
            </a:r>
            <a:br>
              <a:rPr lang="zh-TW"/>
            </a:br>
            <a:r>
              <a:rPr lang="zh-TW"/>
              <a:t>3. “temperature” is used to adjust probability (lower temperature 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zh-TW"/>
              <a:t> prefer tokens with higher probability)</a:t>
            </a:r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3725" y="786375"/>
            <a:ext cx="4761599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225" y="2861100"/>
            <a:ext cx="7465777" cy="22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Sampling - top-k sampling</a:t>
            </a:r>
            <a:endParaRPr/>
          </a:p>
        </p:txBody>
      </p:sp>
      <p:sp>
        <p:nvSpPr>
          <p:cNvPr id="353" name="Google Shape;353;p44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Randomly pick the next token, but only from top-k tokens</a:t>
            </a:r>
            <a:br>
              <a:rPr lang="zh-TW"/>
            </a:br>
            <a:r>
              <a:rPr lang="zh-TW"/>
              <a:t>When k is large, the text is more diverse, the quality is not ensured.</a:t>
            </a:r>
            <a:endParaRPr/>
          </a:p>
        </p:txBody>
      </p:sp>
      <p:pic>
        <p:nvPicPr>
          <p:cNvPr descr="Top K sampling"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680" y="2571750"/>
            <a:ext cx="589231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Sampling - top-p sampling (nucleus sampling)</a:t>
            </a:r>
            <a:endParaRPr/>
          </a:p>
        </p:txBody>
      </p:sp>
      <p:sp>
        <p:nvSpPr>
          <p:cNvPr id="360" name="Google Shape;360;p45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Randomly pick the next token, but only from the most probable tokens whose cumulative probability sum more than p</a:t>
            </a:r>
            <a:br>
              <a:rPr lang="zh-TW"/>
            </a:br>
            <a:r>
              <a:rPr lang="zh-TW"/>
              <a:t>Judge tokens based on their probability instead of the count</a:t>
            </a:r>
            <a:endParaRPr/>
          </a:p>
        </p:txBody>
      </p:sp>
      <p:pic>
        <p:nvPicPr>
          <p:cNvPr descr="Top K sampling" id="361" name="Google Shape;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680" y="2571750"/>
            <a:ext cx="589231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 2- greedy decoding</a:t>
            </a:r>
            <a:endParaRPr/>
          </a:p>
        </p:txBody>
      </p:sp>
      <p:sp>
        <p:nvSpPr>
          <p:cNvPr id="367" name="Google Shape;367;p46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549050"/>
            <a:ext cx="6159337" cy="7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補充資料</a:t>
            </a:r>
            <a:endParaRPr/>
          </a:p>
        </p:txBody>
      </p:sp>
      <p:sp>
        <p:nvSpPr>
          <p:cNvPr id="374" name="Google Shape;374;p47"/>
          <p:cNvSpPr txBox="1"/>
          <p:nvPr>
            <p:ph idx="1" type="body"/>
          </p:nvPr>
        </p:nvSpPr>
        <p:spPr>
          <a:xfrm>
            <a:off x="729450" y="1549050"/>
            <a:ext cx="7688700" cy="3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>
                <a:solidFill>
                  <a:srgbClr val="000000"/>
                </a:solidFill>
              </a:rPr>
              <a:t>Transformer walkthrough with Colab: </a:t>
            </a: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https://github.com/markriedl/transformer-walkthrough/tree/main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Decoding strategies implementation with Colab: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https://colab.research.google.com/drive/19CJlOS5lI29g-B3dziNn93Enez1yiHk2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Survey of LLMs (~2023.12):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https://arxiv.org/abs/2303.18223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variants -normalization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goal:  scale features to a controlled range to </a:t>
            </a:r>
            <a:r>
              <a:rPr lang="zh-TW">
                <a:solidFill>
                  <a:srgbClr val="0000FF"/>
                </a:solidFill>
              </a:rPr>
              <a:t>stabilize the training </a:t>
            </a:r>
            <a:br>
              <a:rPr lang="zh-TW">
                <a:solidFill>
                  <a:srgbClr val="0000FF"/>
                </a:solidFill>
              </a:rPr>
            </a:br>
            <a:r>
              <a:rPr lang="zh-TW">
                <a:solidFill>
                  <a:srgbClr val="0000FF"/>
                </a:solidFill>
              </a:rPr>
              <a:t>of NN</a:t>
            </a:r>
            <a:endParaRPr>
              <a:solidFill>
                <a:srgbClr val="0000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methods: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LayerNorm: normalize across </a:t>
            </a:r>
            <a:r>
              <a:rPr lang="zh-TW">
                <a:solidFill>
                  <a:srgbClr val="0000FF"/>
                </a:solidFill>
              </a:rPr>
              <a:t>feature dimensions</a:t>
            </a:r>
            <a:endParaRPr>
              <a:solidFill>
                <a:srgbClr val="0000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RMSNorm: simplification of LN, faster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DeepNorm: learnable weight instead of simple residual, best for very deep NN (&gt;100 layers)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position: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post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sandwich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Llama3: pre+RMS Norm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Implementation: </a:t>
            </a:r>
            <a:r>
              <a:rPr b="1" lang="zh-TW"/>
              <a:t>𝛾</a:t>
            </a:r>
            <a:r>
              <a:rPr lang="zh-TW"/>
              <a:t> </a:t>
            </a:r>
            <a:r>
              <a:rPr lang="zh-TW"/>
              <a:t>is learned in training, RMS(x) is calculated during forward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49" y="4282475"/>
            <a:ext cx="7628452" cy="8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456" y="0"/>
            <a:ext cx="3288546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3742"/>
            <a:ext cx="9144003" cy="38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3440300" y="2096975"/>
            <a:ext cx="1131600" cy="293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variants -activation functions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usually used in FFN, allow it to learn complex patterns with </a:t>
            </a:r>
            <a:br>
              <a:rPr lang="zh-TW"/>
            </a:br>
            <a:r>
              <a:rPr lang="zh-TW"/>
              <a:t>non-linear transforms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methods: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Direct non-linear transform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>
                <a:solidFill>
                  <a:srgbClr val="0000FF"/>
                </a:solidFill>
              </a:rPr>
              <a:t>GLU (gated linear units)</a:t>
            </a:r>
            <a:r>
              <a:rPr lang="zh-TW"/>
              <a:t>: combines non-linear transform and linear </a:t>
            </a:r>
            <a:br>
              <a:rPr lang="zh-TW"/>
            </a:br>
            <a:r>
              <a:rPr lang="zh-TW"/>
              <a:t>transform</a:t>
            </a:r>
            <a:br>
              <a:rPr lang="zh-TW"/>
            </a:br>
            <a:br>
              <a:rPr lang="zh-TW"/>
            </a:br>
            <a:br>
              <a:rPr lang="zh-TW"/>
            </a:br>
            <a:br>
              <a:rPr lang="zh-TW"/>
            </a:br>
            <a:r>
              <a:rPr lang="zh-TW"/>
              <a:t>variants: swish function, gaussian error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Llama3: SwiGLU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implementations: W, V are learned wights, </a:t>
            </a:r>
            <a:r>
              <a:rPr lang="zh-TW"/>
              <a:t>𝛃 is pre-defined parameter</a:t>
            </a:r>
            <a:br>
              <a:rPr lang="zh-TW"/>
            </a:br>
            <a:r>
              <a:rPr lang="zh-TW"/>
              <a:t> 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975" y="2843775"/>
            <a:ext cx="4191425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19737" l="0" r="34383" t="19457"/>
          <a:stretch/>
        </p:blipFill>
        <p:spPr>
          <a:xfrm>
            <a:off x="6043821" y="216950"/>
            <a:ext cx="3100179" cy="223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0" l="0" r="0" t="89594"/>
          <a:stretch/>
        </p:blipFill>
        <p:spPr>
          <a:xfrm>
            <a:off x="1706975" y="3880325"/>
            <a:ext cx="5249650" cy="3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0450" y="4267372"/>
            <a:ext cx="3100175" cy="43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7">
            <a:alphaModFix/>
          </a:blip>
          <a:srcRect b="20344" l="0" r="0" t="0"/>
          <a:stretch/>
        </p:blipFill>
        <p:spPr>
          <a:xfrm>
            <a:off x="7111825" y="2571750"/>
            <a:ext cx="2032175" cy="20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9514"/>
            <a:ext cx="9144003" cy="292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3742"/>
            <a:ext cx="9144003" cy="38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>
            <a:off x="5230150" y="2078125"/>
            <a:ext cx="1131600" cy="293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variants -positional embedding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729450" y="1549050"/>
            <a:ext cx="7688700" cy="3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goal: injects position information for modling language sequence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methods: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strike="sngStrike"/>
              <a:t>absolute position embedding</a:t>
            </a:r>
            <a:r>
              <a:rPr lang="zh-TW"/>
              <a:t>: can’t generalize to unseen positions, no relative information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strike="sngStrike"/>
              <a:t>relative </a:t>
            </a:r>
            <a:r>
              <a:rPr lang="zh-TW" strike="sngStrike"/>
              <a:t>position</a:t>
            </a:r>
            <a:r>
              <a:rPr lang="zh-TW" strike="sngStrike"/>
              <a:t> embedding</a:t>
            </a:r>
            <a:r>
              <a:rPr lang="zh-TW"/>
              <a:t>: extra delay, can’t use KV cache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rotary position embedding: rotate the embedding according to its position and depth(dimension)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relative information is indicated by angles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can use KV cache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Alibi position encoding: better extrapolation ability (generalize to unseen long sequence)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Llama3: rotary positioin embedding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202124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